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73" r:id="rId5"/>
    <p:sldMasterId id="2147483648" r:id="rId6"/>
    <p:sldMasterId id="2147483671" r:id="rId7"/>
    <p:sldMasterId id="2147483661" r:id="rId8"/>
  </p:sldMasterIdLst>
  <p:notesMasterIdLst>
    <p:notesMasterId r:id="rId20"/>
  </p:notesMasterIdLst>
  <p:sldIdLst>
    <p:sldId id="257" r:id="rId9"/>
    <p:sldId id="259" r:id="rId10"/>
    <p:sldId id="272" r:id="rId11"/>
    <p:sldId id="260" r:id="rId12"/>
    <p:sldId id="275" r:id="rId13"/>
    <p:sldId id="276" r:id="rId14"/>
    <p:sldId id="282" r:id="rId15"/>
    <p:sldId id="281" r:id="rId16"/>
    <p:sldId id="25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C30DC9-86F0-5AE6-8898-B550FFA331D5}" name="Keith Brown" initials="KB" userId="S::kbrown@ala.org::bbd77b22-126d-4008-bcd5-0c95da4c8b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16800752864"/>
          <c:y val="3.9092908461691292E-2"/>
          <c:w val="0.85146557277473212"/>
          <c:h val="0.78852780702075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EndowII!$B$6</c:f>
              <c:strCache>
                <c:ptCount val="1"/>
                <c:pt idx="0">
                  <c:v>Market Value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362710787339779E-3"/>
                  <c:y val="1.7885111242599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sz="1400" dirty="0"/>
                      <a:t>$66,938,000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07176967427831"/>
                      <c:h val="9.923556123299033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F7D2-4D13-AAF5-D9AE7A2C08C5}"/>
                </c:ext>
              </c:extLst>
            </c:dLbl>
            <c:dLbl>
              <c:idx val="3"/>
              <c:layout>
                <c:manualLayout>
                  <c:x val="-2.545084314935947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$54,527,000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B0-4D24-8F28-18FD6C360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EndowII!$C$5:$G$5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EndowII!$C$6:$G$6</c:f>
              <c:numCache>
                <c:formatCode>_("$"* #,##0_);_("$"* \(#,##0\);_("$"* "-"??_);_(@_)</c:formatCode>
                <c:ptCount val="5"/>
                <c:pt idx="0">
                  <c:v>54260000</c:v>
                </c:pt>
                <c:pt idx="1">
                  <c:v>60871248</c:v>
                </c:pt>
                <c:pt idx="2">
                  <c:v>66938000</c:v>
                </c:pt>
                <c:pt idx="3">
                  <c:v>54528000</c:v>
                </c:pt>
                <c:pt idx="4">
                  <c:v>56846000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C-4293-B5F6-BA5B3E33C411}"/>
            </c:ext>
          </c:extLst>
        </c:ser>
        <c:ser>
          <c:idx val="1"/>
          <c:order val="1"/>
          <c:tx>
            <c:strRef>
              <c:f>EndowII!$B$7</c:f>
              <c:strCache>
                <c:ptCount val="1"/>
                <c:pt idx="0">
                  <c:v>Book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$12,273,000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D2-4D13-AAF5-D9AE7A2C08C5}"/>
                </c:ext>
              </c:extLst>
            </c:dLbl>
            <c:dLbl>
              <c:idx val="3"/>
              <c:layout>
                <c:manualLayout>
                  <c:x val="-2.5450843149359475E-3"/>
                  <c:y val="1.37578612093960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dirty="0"/>
                      <a:t>$10,567,000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96036782680761"/>
                      <c:h val="6.993131685697651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5A53-4DAB-872A-ED8165AAB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EndowII!$C$5:$G$5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EndowII!$C$7:$G$7</c:f>
              <c:numCache>
                <c:formatCode>_("$"* #,##0_);_("$"* \(#,##0\);_("$"* "-"??_);_(@_)</c:formatCode>
                <c:ptCount val="5"/>
                <c:pt idx="0">
                  <c:v>15870000</c:v>
                </c:pt>
                <c:pt idx="1">
                  <c:v>14472000</c:v>
                </c:pt>
                <c:pt idx="2">
                  <c:v>12273000</c:v>
                </c:pt>
                <c:pt idx="3">
                  <c:v>10567000</c:v>
                </c:pt>
                <c:pt idx="4">
                  <c:v>10617000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C-4293-B5F6-BA5B3E33C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543904"/>
        <c:axId val="605545864"/>
      </c:barChart>
      <c:catAx>
        <c:axId val="6055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605545864"/>
        <c:crosses val="autoZero"/>
        <c:auto val="1"/>
        <c:lblAlgn val="ctr"/>
        <c:lblOffset val="100"/>
        <c:noMultiLvlLbl val="0"/>
      </c:catAx>
      <c:valAx>
        <c:axId val="605545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6055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36-4E5A-B9EB-0AA89E949B2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36-4E5A-B9EB-0AA89E949B26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36-4E5A-B9EB-0AA89E949B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36-4E5A-B9EB-0AA89E949B26}"/>
              </c:ext>
            </c:extLst>
          </c:dPt>
          <c:dLbls>
            <c:dLbl>
              <c:idx val="0"/>
              <c:layout>
                <c:manualLayout>
                  <c:x val="-0.2439639582585689"/>
                  <c:y val="0"/>
                </c:manualLayout>
              </c:layout>
              <c:tx>
                <c:rich>
                  <a:bodyPr/>
                  <a:lstStyle/>
                  <a:p>
                    <a:fld id="{A1CE861D-65FD-46B5-AA87-9D342A510D70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E70C83AA-23ED-4279-9726-196978F9B7A4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4.5%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36-4E5A-B9EB-0AA89E949B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D78A7B-6439-4373-AD6E-F2791D89BE5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D53C1819-8768-4574-BCFE-696AB8618B05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10.3%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36-4E5A-B9EB-0AA89E949B26}"/>
                </c:ext>
              </c:extLst>
            </c:dLbl>
            <c:dLbl>
              <c:idx val="2"/>
              <c:layout>
                <c:manualLayout>
                  <c:x val="2.309601924759405E-3"/>
                  <c:y val="-6.7889690871974342E-2"/>
                </c:manualLayout>
              </c:layout>
              <c:tx>
                <c:rich>
                  <a:bodyPr/>
                  <a:lstStyle/>
                  <a:p>
                    <a:fld id="{6AD7C04F-AB69-4AD5-9C76-3329DF3A450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A109EF3B-0B2B-438E-A692-63CBC5EB1BE4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30.6%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36-4E5A-B9EB-0AA89E949B26}"/>
                </c:ext>
              </c:extLst>
            </c:dLbl>
            <c:dLbl>
              <c:idx val="3"/>
              <c:layout>
                <c:manualLayout>
                  <c:x val="2.3161551823972205E-3"/>
                  <c:y val="-3.41903466885591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Equity</a:t>
                    </a:r>
                    <a:r>
                      <a:rPr lang="en-US" sz="1400" baseline="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&amp; </a:t>
                    </a:r>
                  </a:p>
                  <a:p>
                    <a:pPr>
                      <a:defRPr sz="1400" b="1"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sz="1400" baseline="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Real Assets </a:t>
                    </a:r>
                    <a:fld id="{4C3A021B-E646-4AEB-8405-C270A638546F}" type="VALUE">
                      <a:rPr lang="en-US" sz="1400" baseline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pPr>
                        <a:defRPr sz="1400" b="1">
                          <a:latin typeface="Cambria" panose="02040503050406030204" pitchFamily="18" charset="0"/>
                          <a:ea typeface="Cambria" panose="02040503050406030204" pitchFamily="18" charset="0"/>
                        </a:defRPr>
                      </a:pPr>
                      <a:t>[VALUE]</a:t>
                    </a:fld>
                    <a:endParaRPr lang="en-US" sz="1400" baseline="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  <a:p>
                    <a:pPr>
                      <a:defRPr sz="1400" b="1"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54.6%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67540544114092"/>
                      <c:h val="0.276497930969441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136-4E5A-B9EB-0AA89E949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Sheet2!$A$4:$A$7</c:f>
              <c:strCache>
                <c:ptCount val="4"/>
                <c:pt idx="0">
                  <c:v>Cash</c:v>
                </c:pt>
                <c:pt idx="1">
                  <c:v>Alternatives</c:v>
                </c:pt>
                <c:pt idx="2">
                  <c:v>Fixed Income</c:v>
                </c:pt>
                <c:pt idx="3">
                  <c:v>Equity &amp; Real Assets</c:v>
                </c:pt>
              </c:strCache>
            </c:strRef>
          </c:cat>
          <c:val>
            <c:numRef>
              <c:f>Sheet2!$B$4:$B$7</c:f>
              <c:numCache>
                <c:formatCode>_("$"* #,##0_);_("$"* \(#,##0\);_("$"* "-"??_);_(@_)</c:formatCode>
                <c:ptCount val="4"/>
                <c:pt idx="0">
                  <c:v>2542045</c:v>
                </c:pt>
                <c:pt idx="1">
                  <c:v>5863391</c:v>
                </c:pt>
                <c:pt idx="2">
                  <c:v>17394735</c:v>
                </c:pt>
                <c:pt idx="3">
                  <c:v>31046089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36-4E5A-B9EB-0AA89E949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5-4433-85D9-13DB1FC18BED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5-4433-85D9-13DB1FC18BE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5-4433-85D9-13DB1FC18B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5-4433-85D9-13DB1FC18BED}"/>
              </c:ext>
            </c:extLst>
          </c:dPt>
          <c:dLbls>
            <c:dLbl>
              <c:idx val="0"/>
              <c:layout>
                <c:manualLayout>
                  <c:x val="-0.1971511752101871"/>
                  <c:y val="3.4467897089172452E-3"/>
                </c:manualLayout>
              </c:layout>
              <c:tx>
                <c:rich>
                  <a:bodyPr/>
                  <a:lstStyle/>
                  <a:p>
                    <a:fld id="{06FF00A0-F81E-4875-86EC-502927DF8E9B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BD5272DD-FCC7-4B8B-949A-04405782147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16669542854104"/>
                      <c:h val="0.123498475270505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45-4433-85D9-13DB1FC18BED}"/>
                </c:ext>
              </c:extLst>
            </c:dLbl>
            <c:dLbl>
              <c:idx val="1"/>
              <c:layout>
                <c:manualLayout>
                  <c:x val="5.1447779474469164E-2"/>
                  <c:y val="5.75631522438872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fld id="{0C4F60F4-3A37-43F8-A89C-AE91AC64A392}" type="CATEGORYNAME">
                      <a:rPr lang="en-US" smtClean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 
</a:t>
                    </a:r>
                    <a:fld id="{C7CFD535-FD2D-4006-884B-B399B875387C}" type="PERCENTAGE">
                      <a:rPr lang="en-US" baseline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447144112851"/>
                      <c:h val="0.210099202407433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45-4433-85D9-13DB1FC18BED}"/>
                </c:ext>
              </c:extLst>
            </c:dLbl>
            <c:dLbl>
              <c:idx val="2"/>
              <c:layout>
                <c:manualLayout>
                  <c:x val="-7.6994760363844846E-4"/>
                  <c:y val="-4.8767596268565166E-2"/>
                </c:manualLayout>
              </c:layout>
              <c:tx>
                <c:rich>
                  <a:bodyPr/>
                  <a:lstStyle/>
                  <a:p>
                    <a:fld id="{B1CC626B-CBB0-43A1-BF18-2DA926D2047F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
</a:t>
                    </a:r>
                    <a:fld id="{059CAC98-E095-459E-B594-FC09C885441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836502939889504"/>
                      <c:h val="0.349814687558011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45-4433-85D9-13DB1FC18BED}"/>
                </c:ext>
              </c:extLst>
            </c:dLbl>
            <c:dLbl>
              <c:idx val="3"/>
              <c:layout>
                <c:manualLayout>
                  <c:x val="-8.8025327862047472E-3"/>
                  <c:y val="-3.3639989057121178E-2"/>
                </c:manualLayout>
              </c:layout>
              <c:tx>
                <c:rich>
                  <a:bodyPr/>
                  <a:lstStyle/>
                  <a:p>
                    <a:fld id="{AF9A970F-3893-4990-9181-D917B448744B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443B355-238A-4BA4-9C5A-60018E10CD7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54505759775645"/>
                      <c:h val="0.349814687558011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145-4433-85D9-13DB1FC18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Sheet2!$A$29:$A$32</c:f>
              <c:strCache>
                <c:ptCount val="4"/>
                <c:pt idx="0">
                  <c:v>Cash</c:v>
                </c:pt>
                <c:pt idx="1">
                  <c:v>Alternatives</c:v>
                </c:pt>
                <c:pt idx="2">
                  <c:v>Fixed Income</c:v>
                </c:pt>
                <c:pt idx="3">
                  <c:v>Equity &amp; Real Assets</c:v>
                </c:pt>
              </c:strCache>
            </c:strRef>
          </c:cat>
          <c:val>
            <c:numRef>
              <c:f>Sheet2!$B$29:$B$32</c:f>
              <c:numCache>
                <c:formatCode>_("$"* #,##0_);_("$"* \(#,##0\);_("$"* "-"??_);_(@_)</c:formatCode>
                <c:ptCount val="4"/>
                <c:pt idx="0">
                  <c:v>2949619.35</c:v>
                </c:pt>
                <c:pt idx="1">
                  <c:v>5899238.7000000002</c:v>
                </c:pt>
                <c:pt idx="2">
                  <c:v>17697716.099999998</c:v>
                </c:pt>
                <c:pt idx="3">
                  <c:v>32445812.850000001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45-4433-85D9-13DB1FC18BE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145-4433-85D9-13DB1FC18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145-4433-85D9-13DB1FC18B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145-4433-85D9-13DB1FC18B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145-4433-85D9-13DB1FC18BED}"/>
              </c:ext>
            </c:extLst>
          </c:dPt>
          <c:cat>
            <c:strRef>
              <c:f>Sheet2!$A$29:$A$32</c:f>
              <c:strCache>
                <c:ptCount val="4"/>
                <c:pt idx="0">
                  <c:v>Cash</c:v>
                </c:pt>
                <c:pt idx="1">
                  <c:v>Alternatives</c:v>
                </c:pt>
                <c:pt idx="2">
                  <c:v>Fixed Income</c:v>
                </c:pt>
                <c:pt idx="3">
                  <c:v>Equity &amp; Real Assets</c:v>
                </c:pt>
              </c:strCache>
            </c:strRef>
          </c:cat>
          <c:val>
            <c:numRef>
              <c:f>Sheet2!$C$29:$C$32</c:f>
              <c:numCache>
                <c:formatCode>0.0%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0.3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145-4433-85D9-13DB1FC18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4CA14-FC58-4770-9610-D84038AD3AD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EEF587F-DE8C-47D0-B2B7-A1BBB8602FBF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Executive Board</a:t>
          </a:r>
        </a:p>
      </dgm:t>
    </dgm:pt>
    <dgm:pt modelId="{71C67644-D205-4328-876D-BD6838FC7509}" type="parTrans" cxnId="{D5891710-48F5-4A4D-B130-F349FB3C3044}">
      <dgm:prSet/>
      <dgm:spPr/>
      <dgm:t>
        <a:bodyPr/>
        <a:lstStyle/>
        <a:p>
          <a:endParaRPr lang="en-US"/>
        </a:p>
      </dgm:t>
    </dgm:pt>
    <dgm:pt modelId="{3C6B4D9E-DD87-4582-9252-A98D13E49E1B}" type="sibTrans" cxnId="{D5891710-48F5-4A4D-B130-F349FB3C3044}">
      <dgm:prSet custT="1"/>
      <dgm:spPr/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BARC</a:t>
          </a:r>
        </a:p>
      </dgm:t>
    </dgm:pt>
    <dgm:pt modelId="{50A0AE6D-59FA-41CD-99BA-9BD07CCB39CD}">
      <dgm:prSet custT="1"/>
      <dgm:spPr/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Membership Information Session</a:t>
          </a:r>
        </a:p>
      </dgm:t>
    </dgm:pt>
    <dgm:pt modelId="{AF2230CE-BA51-451A-8942-34680F70A84C}" type="parTrans" cxnId="{C0537D7A-0939-4147-B077-6E968FEF4B06}">
      <dgm:prSet/>
      <dgm:spPr/>
      <dgm:t>
        <a:bodyPr/>
        <a:lstStyle/>
        <a:p>
          <a:endParaRPr lang="en-US"/>
        </a:p>
      </dgm:t>
    </dgm:pt>
    <dgm:pt modelId="{577A0621-6268-47EA-A6ED-69912475BA77}" type="sibTrans" cxnId="{C0537D7A-0939-4147-B077-6E968FEF4B06}">
      <dgm:prSet custT="1"/>
      <dgm:spPr/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 Finance &amp; Audit </a:t>
          </a:r>
        </a:p>
      </dgm:t>
    </dgm:pt>
    <dgm:pt modelId="{EA974C31-6540-4D06-B1F2-D6F768191945}" type="pres">
      <dgm:prSet presAssocID="{5094CA14-FC58-4770-9610-D84038AD3ADE}" presName="Name0" presStyleCnt="0">
        <dgm:presLayoutVars>
          <dgm:chMax/>
          <dgm:chPref/>
          <dgm:dir/>
          <dgm:animLvl val="lvl"/>
        </dgm:presLayoutVars>
      </dgm:prSet>
      <dgm:spPr/>
    </dgm:pt>
    <dgm:pt modelId="{2D47B47E-C8C2-473E-ADDC-5DD9346C60A1}" type="pres">
      <dgm:prSet presAssocID="{3EEF587F-DE8C-47D0-B2B7-A1BBB8602FBF}" presName="composite" presStyleCnt="0"/>
      <dgm:spPr/>
    </dgm:pt>
    <dgm:pt modelId="{F42E5285-C51E-4E93-AF3F-F7DD45CD70C0}" type="pres">
      <dgm:prSet presAssocID="{3EEF587F-DE8C-47D0-B2B7-A1BBB8602FBF}" presName="Parent1" presStyleLbl="node1" presStyleIdx="0" presStyleCnt="4" custLinFactNeighborX="9544" custLinFactNeighborY="-487">
        <dgm:presLayoutVars>
          <dgm:chMax val="1"/>
          <dgm:chPref val="1"/>
          <dgm:bulletEnabled val="1"/>
        </dgm:presLayoutVars>
      </dgm:prSet>
      <dgm:spPr/>
    </dgm:pt>
    <dgm:pt modelId="{8D56D95C-D3C7-4A03-B435-D4C58CECCACB}" type="pres">
      <dgm:prSet presAssocID="{3EEF587F-DE8C-47D0-B2B7-A1BBB8602FBF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0E426AF-2915-4D2C-B4FC-67E2E8DBC113}" type="pres">
      <dgm:prSet presAssocID="{3EEF587F-DE8C-47D0-B2B7-A1BBB8602FBF}" presName="BalanceSpacing" presStyleCnt="0"/>
      <dgm:spPr/>
    </dgm:pt>
    <dgm:pt modelId="{9123B0E4-5DA4-4733-8736-229ED1282130}" type="pres">
      <dgm:prSet presAssocID="{3EEF587F-DE8C-47D0-B2B7-A1BBB8602FBF}" presName="BalanceSpacing1" presStyleCnt="0"/>
      <dgm:spPr/>
    </dgm:pt>
    <dgm:pt modelId="{4EA01A60-9757-46CC-AE9F-B6DDDA2206CF}" type="pres">
      <dgm:prSet presAssocID="{3C6B4D9E-DD87-4582-9252-A98D13E49E1B}" presName="Accent1Text" presStyleLbl="node1" presStyleIdx="1" presStyleCnt="4" custFlipVert="0" custScaleX="106194" custScaleY="83857" custLinFactNeighborX="1713"/>
      <dgm:spPr/>
    </dgm:pt>
    <dgm:pt modelId="{035B0C47-9ABB-4629-BA00-1CDFA8485297}" type="pres">
      <dgm:prSet presAssocID="{3C6B4D9E-DD87-4582-9252-A98D13E49E1B}" presName="spaceBetweenRectangles" presStyleCnt="0"/>
      <dgm:spPr/>
    </dgm:pt>
    <dgm:pt modelId="{A400161A-002E-475B-8A89-04347A49AC57}" type="pres">
      <dgm:prSet presAssocID="{50A0AE6D-59FA-41CD-99BA-9BD07CCB39CD}" presName="composite" presStyleCnt="0"/>
      <dgm:spPr/>
    </dgm:pt>
    <dgm:pt modelId="{D8E426F7-B4BD-46A6-B9E5-E1214C1B4370}" type="pres">
      <dgm:prSet presAssocID="{50A0AE6D-59FA-41CD-99BA-9BD07CCB39CD}" presName="Parent1" presStyleLbl="node1" presStyleIdx="2" presStyleCnt="4" custScaleX="140143">
        <dgm:presLayoutVars>
          <dgm:chMax val="1"/>
          <dgm:chPref val="1"/>
          <dgm:bulletEnabled val="1"/>
        </dgm:presLayoutVars>
      </dgm:prSet>
      <dgm:spPr/>
    </dgm:pt>
    <dgm:pt modelId="{90293CA9-B071-46C2-BF50-208227900DCC}" type="pres">
      <dgm:prSet presAssocID="{50A0AE6D-59FA-41CD-99BA-9BD07CCB39CD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7C6FA21-7A08-49CB-AB05-68A2BA973AB4}" type="pres">
      <dgm:prSet presAssocID="{50A0AE6D-59FA-41CD-99BA-9BD07CCB39CD}" presName="BalanceSpacing" presStyleCnt="0"/>
      <dgm:spPr/>
    </dgm:pt>
    <dgm:pt modelId="{84AF4D57-F98D-4F09-A814-C77BB7D4B2D6}" type="pres">
      <dgm:prSet presAssocID="{50A0AE6D-59FA-41CD-99BA-9BD07CCB39CD}" presName="BalanceSpacing1" presStyleCnt="0"/>
      <dgm:spPr/>
    </dgm:pt>
    <dgm:pt modelId="{03D80DBF-1837-4B63-B2A8-B7C838BD5EB2}" type="pres">
      <dgm:prSet presAssocID="{577A0621-6268-47EA-A6ED-69912475BA77}" presName="Accent1Text" presStyleLbl="node1" presStyleIdx="3" presStyleCnt="4" custScaleX="113733" custLinFactNeighborX="36025" custLinFactNeighborY="-1798"/>
      <dgm:spPr/>
    </dgm:pt>
  </dgm:ptLst>
  <dgm:cxnLst>
    <dgm:cxn modelId="{883DA50B-78BD-4A24-9BE3-A71B50DB1A95}" type="presOf" srcId="{5094CA14-FC58-4770-9610-D84038AD3ADE}" destId="{EA974C31-6540-4D06-B1F2-D6F768191945}" srcOrd="0" destOrd="0" presId="urn:microsoft.com/office/officeart/2008/layout/AlternatingHexagons"/>
    <dgm:cxn modelId="{D5891710-48F5-4A4D-B130-F349FB3C3044}" srcId="{5094CA14-FC58-4770-9610-D84038AD3ADE}" destId="{3EEF587F-DE8C-47D0-B2B7-A1BBB8602FBF}" srcOrd="0" destOrd="0" parTransId="{71C67644-D205-4328-876D-BD6838FC7509}" sibTransId="{3C6B4D9E-DD87-4582-9252-A98D13E49E1B}"/>
    <dgm:cxn modelId="{F7B74039-0AFF-49B6-B6FB-0566191EFFE8}" type="presOf" srcId="{577A0621-6268-47EA-A6ED-69912475BA77}" destId="{03D80DBF-1837-4B63-B2A8-B7C838BD5EB2}" srcOrd="0" destOrd="0" presId="urn:microsoft.com/office/officeart/2008/layout/AlternatingHexagons"/>
    <dgm:cxn modelId="{C0537D7A-0939-4147-B077-6E968FEF4B06}" srcId="{5094CA14-FC58-4770-9610-D84038AD3ADE}" destId="{50A0AE6D-59FA-41CD-99BA-9BD07CCB39CD}" srcOrd="1" destOrd="0" parTransId="{AF2230CE-BA51-451A-8942-34680F70A84C}" sibTransId="{577A0621-6268-47EA-A6ED-69912475BA77}"/>
    <dgm:cxn modelId="{A128E0A0-8F2C-47EF-A7FA-4F75008A8347}" type="presOf" srcId="{50A0AE6D-59FA-41CD-99BA-9BD07CCB39CD}" destId="{D8E426F7-B4BD-46A6-B9E5-E1214C1B4370}" srcOrd="0" destOrd="0" presId="urn:microsoft.com/office/officeart/2008/layout/AlternatingHexagons"/>
    <dgm:cxn modelId="{65D57DB1-286A-4779-ACAB-3B7243751C1D}" type="presOf" srcId="{3C6B4D9E-DD87-4582-9252-A98D13E49E1B}" destId="{4EA01A60-9757-46CC-AE9F-B6DDDA2206CF}" srcOrd="0" destOrd="0" presId="urn:microsoft.com/office/officeart/2008/layout/AlternatingHexagons"/>
    <dgm:cxn modelId="{62060CFD-6109-4739-AF63-D7DABD08678E}" type="presOf" srcId="{3EEF587F-DE8C-47D0-B2B7-A1BBB8602FBF}" destId="{F42E5285-C51E-4E93-AF3F-F7DD45CD70C0}" srcOrd="0" destOrd="0" presId="urn:microsoft.com/office/officeart/2008/layout/AlternatingHexagons"/>
    <dgm:cxn modelId="{77F0DDAB-9758-4540-BB70-65187609F1F1}" type="presParOf" srcId="{EA974C31-6540-4D06-B1F2-D6F768191945}" destId="{2D47B47E-C8C2-473E-ADDC-5DD9346C60A1}" srcOrd="0" destOrd="0" presId="urn:microsoft.com/office/officeart/2008/layout/AlternatingHexagons"/>
    <dgm:cxn modelId="{B893C322-A4DC-4AAD-9762-E1AEBE98B6CE}" type="presParOf" srcId="{2D47B47E-C8C2-473E-ADDC-5DD9346C60A1}" destId="{F42E5285-C51E-4E93-AF3F-F7DD45CD70C0}" srcOrd="0" destOrd="0" presId="urn:microsoft.com/office/officeart/2008/layout/AlternatingHexagons"/>
    <dgm:cxn modelId="{FDD77CB5-BEDF-4D79-B554-A98A9FFF9DD6}" type="presParOf" srcId="{2D47B47E-C8C2-473E-ADDC-5DD9346C60A1}" destId="{8D56D95C-D3C7-4A03-B435-D4C58CECCACB}" srcOrd="1" destOrd="0" presId="urn:microsoft.com/office/officeart/2008/layout/AlternatingHexagons"/>
    <dgm:cxn modelId="{065A2CE9-7201-41C6-82B2-04409F6E373B}" type="presParOf" srcId="{2D47B47E-C8C2-473E-ADDC-5DD9346C60A1}" destId="{80E426AF-2915-4D2C-B4FC-67E2E8DBC113}" srcOrd="2" destOrd="0" presId="urn:microsoft.com/office/officeart/2008/layout/AlternatingHexagons"/>
    <dgm:cxn modelId="{65251CF7-C19A-447D-A7A2-46B0C9262D04}" type="presParOf" srcId="{2D47B47E-C8C2-473E-ADDC-5DD9346C60A1}" destId="{9123B0E4-5DA4-4733-8736-229ED1282130}" srcOrd="3" destOrd="0" presId="urn:microsoft.com/office/officeart/2008/layout/AlternatingHexagons"/>
    <dgm:cxn modelId="{8830D930-FCE3-4E53-8AB7-6439E6693FAB}" type="presParOf" srcId="{2D47B47E-C8C2-473E-ADDC-5DD9346C60A1}" destId="{4EA01A60-9757-46CC-AE9F-B6DDDA2206CF}" srcOrd="4" destOrd="0" presId="urn:microsoft.com/office/officeart/2008/layout/AlternatingHexagons"/>
    <dgm:cxn modelId="{8828CFA7-A00B-4C41-A991-5DA826442AD7}" type="presParOf" srcId="{EA974C31-6540-4D06-B1F2-D6F768191945}" destId="{035B0C47-9ABB-4629-BA00-1CDFA8485297}" srcOrd="1" destOrd="0" presId="urn:microsoft.com/office/officeart/2008/layout/AlternatingHexagons"/>
    <dgm:cxn modelId="{A8D0471F-EA7D-4135-9FD0-A39222873175}" type="presParOf" srcId="{EA974C31-6540-4D06-B1F2-D6F768191945}" destId="{A400161A-002E-475B-8A89-04347A49AC57}" srcOrd="2" destOrd="0" presId="urn:microsoft.com/office/officeart/2008/layout/AlternatingHexagons"/>
    <dgm:cxn modelId="{E643A875-DB91-4150-8AB8-690D3BA28610}" type="presParOf" srcId="{A400161A-002E-475B-8A89-04347A49AC57}" destId="{D8E426F7-B4BD-46A6-B9E5-E1214C1B4370}" srcOrd="0" destOrd="0" presId="urn:microsoft.com/office/officeart/2008/layout/AlternatingHexagons"/>
    <dgm:cxn modelId="{5EB6BDAE-244A-4C27-8EB8-834887336671}" type="presParOf" srcId="{A400161A-002E-475B-8A89-04347A49AC57}" destId="{90293CA9-B071-46C2-BF50-208227900DCC}" srcOrd="1" destOrd="0" presId="urn:microsoft.com/office/officeart/2008/layout/AlternatingHexagons"/>
    <dgm:cxn modelId="{E4D1ABF9-9C55-477B-A786-231EBF11FDDE}" type="presParOf" srcId="{A400161A-002E-475B-8A89-04347A49AC57}" destId="{67C6FA21-7A08-49CB-AB05-68A2BA973AB4}" srcOrd="2" destOrd="0" presId="urn:microsoft.com/office/officeart/2008/layout/AlternatingHexagons"/>
    <dgm:cxn modelId="{48EC9671-9A69-4117-975E-75384B6C31F4}" type="presParOf" srcId="{A400161A-002E-475B-8A89-04347A49AC57}" destId="{84AF4D57-F98D-4F09-A814-C77BB7D4B2D6}" srcOrd="3" destOrd="0" presId="urn:microsoft.com/office/officeart/2008/layout/AlternatingHexagons"/>
    <dgm:cxn modelId="{1BC00D48-624E-4547-87EA-BBC2464642C5}" type="presParOf" srcId="{A400161A-002E-475B-8A89-04347A49AC57}" destId="{03D80DBF-1837-4B63-B2A8-B7C838BD5E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E5285-C51E-4E93-AF3F-F7DD45CD70C0}">
      <dsp:nvSpPr>
        <dsp:cNvPr id="0" name=""/>
        <dsp:cNvSpPr/>
      </dsp:nvSpPr>
      <dsp:spPr>
        <a:xfrm rot="5400000">
          <a:off x="3078055" y="1113047"/>
          <a:ext cx="1914937" cy="166599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mbria" panose="02040503050406030204" pitchFamily="18" charset="0"/>
              <a:ea typeface="Cambria" panose="02040503050406030204" pitchFamily="18" charset="0"/>
            </a:rPr>
            <a:t>Executive Board</a:t>
          </a:r>
        </a:p>
      </dsp:txBody>
      <dsp:txXfrm rot="-5400000">
        <a:off x="3462144" y="1286987"/>
        <a:ext cx="1146759" cy="1318115"/>
      </dsp:txXfrm>
    </dsp:sp>
    <dsp:sp modelId="{8D56D95C-D3C7-4A03-B435-D4C58CECCACB}">
      <dsp:nvSpPr>
        <dsp:cNvPr id="0" name=""/>
        <dsp:cNvSpPr/>
      </dsp:nvSpPr>
      <dsp:spPr>
        <a:xfrm>
          <a:off x="4760072" y="1380890"/>
          <a:ext cx="2137069" cy="114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01A60-9757-46CC-AE9F-B6DDDA2206CF}">
      <dsp:nvSpPr>
        <dsp:cNvPr id="0" name=""/>
        <dsp:cNvSpPr/>
      </dsp:nvSpPr>
      <dsp:spPr>
        <a:xfrm rot="5400000">
          <a:off x="1302880" y="1070777"/>
          <a:ext cx="1605808" cy="176918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BARC</a:t>
          </a:r>
        </a:p>
      </dsp:txBody>
      <dsp:txXfrm rot="-5400000">
        <a:off x="1516055" y="1420101"/>
        <a:ext cx="1179458" cy="1070538"/>
      </dsp:txXfrm>
    </dsp:sp>
    <dsp:sp modelId="{D8E426F7-B4BD-46A6-B9E5-E1214C1B4370}">
      <dsp:nvSpPr>
        <dsp:cNvPr id="0" name=""/>
        <dsp:cNvSpPr/>
      </dsp:nvSpPr>
      <dsp:spPr>
        <a:xfrm rot="5400000">
          <a:off x="2015968" y="2413381"/>
          <a:ext cx="1914937" cy="2334775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Membership Information Session</a:t>
          </a:r>
        </a:p>
      </dsp:txBody>
      <dsp:txXfrm rot="-5400000">
        <a:off x="2195178" y="2942456"/>
        <a:ext cx="1556517" cy="1276625"/>
      </dsp:txXfrm>
    </dsp:sp>
    <dsp:sp modelId="{90293CA9-B071-46C2-BF50-208227900DCC}">
      <dsp:nvSpPr>
        <dsp:cNvPr id="0" name=""/>
        <dsp:cNvSpPr/>
      </dsp:nvSpPr>
      <dsp:spPr>
        <a:xfrm>
          <a:off x="3369" y="3006288"/>
          <a:ext cx="2068131" cy="1148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80DBF-1837-4B63-B2A8-B7C838BD5EB2}">
      <dsp:nvSpPr>
        <dsp:cNvPr id="0" name=""/>
        <dsp:cNvSpPr/>
      </dsp:nvSpPr>
      <dsp:spPr>
        <a:xfrm rot="5400000">
          <a:off x="4415417" y="2598946"/>
          <a:ext cx="1914937" cy="1894786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Finance &amp; Audit </a:t>
          </a:r>
        </a:p>
      </dsp:txBody>
      <dsp:txXfrm rot="-5400000">
        <a:off x="4739628" y="2906348"/>
        <a:ext cx="1266514" cy="1279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0T15:26:24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24575,'-5'-5'0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0T15:27:10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A94B-18BF-4942-827B-88FBCE047B8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65A42-FD1B-49B6-9DB3-569A9E6F6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7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65A42-FD1B-49B6-9DB3-569A9E6F6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65A42-FD1B-49B6-9DB3-569A9E6F6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530" y="4538369"/>
            <a:ext cx="5608320" cy="3660458"/>
          </a:xfrm>
        </p:spPr>
        <p:txBody>
          <a:bodyPr/>
          <a:lstStyle/>
          <a:p>
            <a:r>
              <a:rPr lang="en-US" dirty="0"/>
              <a:t>The work of the Trustees – recent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1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530" y="4538369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8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2FAE-8B42-7BC0-959D-1E5896E1E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CC65F-FD08-1EDA-630E-5B6B72943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EA51B-81AA-E949-4E92-6FE899D5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21592-6709-95BC-55C2-970BBBDE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8CBDB-BDEC-C6D4-B974-361A07ED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A9B0-FBA7-296D-669D-69B5A15A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4ED2-2481-1CC4-329B-F03778BB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784FE-F5D7-F4DA-8719-B26EE523F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A96E-E41E-4F03-7302-325795B3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5E31-A1EA-2093-F99D-29D94A8D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21A46-0E51-3870-5E2E-20BF0FAF8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AA223-78D4-DD61-2E1F-6162D9F9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518F6-2714-43CE-0C95-A7DBE0E2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A2BB9-51E9-52B5-23C9-94114524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E42FC-660F-1BF9-94D5-66F946E7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2006601"/>
            <a:ext cx="6096000" cy="1425223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0B739-45FD-7B4D-B6A7-07C142F33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00" y="3703674"/>
            <a:ext cx="6096000" cy="1095375"/>
          </a:xfrm>
        </p:spPr>
        <p:txBody>
          <a:bodyPr anchor="t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23CC3-50CA-464C-B1F4-E5331A0E7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786" y="816429"/>
            <a:ext cx="1895957" cy="4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1FDE-9AE2-4086-BD7B-8EC86E41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0033-AF63-42A3-8E3C-E3C0D46B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0C80E-B41E-4EB1-A01B-10EF5BB3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CDE40-06EF-450D-86AA-CEF54715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1019A-DA87-4339-BB9C-8071B5E2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70149-AFB5-4BD0-B960-7F455A4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0670-ACE4-44D1-8C6C-2816BB87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2C1A-E355-42B7-B155-A6333711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D5B79-EDA0-4B5C-8CCB-721D507E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AC8E-0B28-4B63-93CA-C09CEAEB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C7693-BBD7-4D51-843D-2406E500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19BB5-D003-4662-83C1-FCE807AD7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F4D4AB-DF83-42E2-B3F3-AC6079072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BF6E19-2D29-4B15-84BA-A92BA070C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305D-A46E-4BE8-B0ED-67A8214395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8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Layou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 rot="5400000">
            <a:off x="3661039" y="6414030"/>
            <a:ext cx="433388" cy="2117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  <a:lumOff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3975248" y="6198395"/>
            <a:ext cx="2723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kern="1200" dirty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rPr>
              <a:t>GLOBAL INSTITUTIONAL </a:t>
            </a:r>
            <a:br>
              <a:rPr lang="en-US" sz="1200" b="1" kern="1200" dirty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200" b="1" kern="1200" dirty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rPr>
              <a:t>CONSULTING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6623730" y="6414030"/>
            <a:ext cx="433388" cy="2117"/>
          </a:xfrm>
          <a:prstGeom prst="line">
            <a:avLst/>
          </a:prstGeom>
          <a:ln w="12700" cap="flat" cmpd="sng" algn="ctr">
            <a:solidFill>
              <a:schemeClr val="accent1">
                <a:lumMod val="75000"/>
                <a:lumOff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7.5 inch 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5209" cy="6865840"/>
          </a:xfrm>
          <a:prstGeom prst="rect">
            <a:avLst/>
          </a:prstGeom>
        </p:spPr>
      </p:pic>
      <p:pic>
        <p:nvPicPr>
          <p:cNvPr id="10" name="Picture 9" descr="boaml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0449" y="6194106"/>
            <a:ext cx="2255595" cy="43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439333" y="1295400"/>
            <a:ext cx="10058400" cy="412394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defRPr sz="1400">
                <a:latin typeface="Arial" pitchFamily="34" charset="0"/>
                <a:cs typeface="Arial" pitchFamily="34" charset="0"/>
              </a:defRPr>
            </a:lvl1pPr>
            <a:lvl2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ts val="1600"/>
              </a:lnSpc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439333" y="330200"/>
            <a:ext cx="10058400" cy="914400"/>
          </a:xfrm>
          <a:prstGeom prst="rect">
            <a:avLst/>
          </a:prstGeom>
          <a:effectLst/>
        </p:spPr>
        <p:txBody>
          <a:bodyPr vert="horz" lIns="0" tIns="0" rIns="0" bIns="0" anchor="ctr"/>
          <a:lstStyle>
            <a:lvl1pPr algn="l">
              <a:lnSpc>
                <a:spcPts val="3000"/>
              </a:lnSpc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590046" y="6481700"/>
            <a:ext cx="230841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D65B0-3525-4D36-9157-A327C2187DAC}" type="slidenum">
              <a:rPr lang="en-US" sz="900" kern="1200" smtClean="0">
                <a:solidFill>
                  <a:prstClr val="black"/>
                </a:solidFill>
                <a:latin typeface="Arial"/>
                <a:ea typeface="+mn-ea"/>
                <a:cs typeface="Arial" charset="0"/>
              </a:rPr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dirty="0">
              <a:solidFill>
                <a:prstClr val="black"/>
              </a:solidFill>
              <a:latin typeface="Arial"/>
              <a:ea typeface="+mn-ea"/>
              <a:cs typeface="Arial" charset="0"/>
            </a:endParaRPr>
          </a:p>
          <a:p>
            <a:pPr algn="r">
              <a:defRPr/>
            </a:pPr>
            <a:endParaRPr lang="en-US" sz="9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12FE-D703-19F6-5AB3-3313BA30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30E4-EA1B-D70B-7424-F27390464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C6D9D-B3FF-2D5E-DCA6-AF479934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9BBA5-50F7-CB7B-20E6-DAE59278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702C1-4570-2710-CCDE-42E79803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CADC-201D-E549-642C-890FA022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C53F7-FF52-9DCA-4FC6-6A2279DC4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361B0-14ED-D6A9-0DA4-7AFD1271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B8E7-141C-D1F9-6B9F-40CEA5BA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5D5-C24E-9DB5-C03B-F4FB9FA7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BB61-A261-79CC-39EF-57CEF675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4ECE-E266-B0A3-4D4D-B7EA979C2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BA27D-D8E1-3205-837E-1453539B2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E35B-7920-3A97-7577-B5D4E64E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FEBDF-22DB-9CA5-E0D4-471257F7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468A6-ECA2-8BF1-ACDD-66A2C50F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CEEE-404B-49D5-3CA8-E5AD2F4B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D48B-D63A-38E8-92F9-35A653197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AB5E7-19C9-BBA3-9039-A4DDA0915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B6C13-6AB7-D820-12B0-3794ED097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23E58-10C5-D344-8C18-177053262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12232-D820-77E6-621B-CE670CA0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9C294-BDB9-8ACE-64E6-01709061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5FED6-87E0-EE0A-E111-11840169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9F52-E2E6-69DE-3DC6-B06EC42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3B17E-44F5-9DB7-E7C9-77CA5BDA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55492-D09C-16C4-1AE1-5D877F22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34EB4-3949-BE7D-3753-B3611CFE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205F8-9649-0C6C-DEDE-6AE1FF74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6BE3-32C0-7BCC-D0F1-258B0120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0DBF-13D0-5996-BD2D-95B5165F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459A-1453-A362-E538-B92478B7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7DFF-522A-5BCB-C920-72796CEC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3DAD7-8509-197F-1A3C-FBE4D2E38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C8E1E-591A-68C7-A362-4249DA54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CA74A-ACC3-A038-4FAC-31E0AD4A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01422-AAB4-DC56-5768-F34B7EB0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4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9AC3-69CC-9AC4-957F-6DAB4F61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0E895-27B0-87AE-7FAA-610DD90B0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B2355-759A-020E-41F7-3E793D646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F9BA1-03A4-A0C3-060A-A15369F4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C4665-DC8D-F27F-35B3-115C77F4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33E0C-3975-7799-F319-82ECBF62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56510-A86A-3FF0-9E9D-D7A8A533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86BB-5D99-80E0-4BC6-E00F8CED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E182-189F-AD76-C81A-12E9CA7C4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ACE9A-2D96-F518-D2EF-C783E352B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B619-C6C8-B6CC-577A-53E542ADC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A07F-7A16-403C-8C50-0EF62749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1" r:id="rId3"/>
    <p:sldLayoutId id="2147485753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2400" y="787400"/>
            <a:ext cx="7620000" cy="1219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2400" y="2260600"/>
            <a:ext cx="5740400" cy="375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1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6" userDrawn="1">
          <p15:clr>
            <a:srgbClr val="F26B43"/>
          </p15:clr>
        </p15:guide>
        <p15:guide id="6" orient="horz" pos="3792" userDrawn="1">
          <p15:clr>
            <a:srgbClr val="F26B43"/>
          </p15:clr>
        </p15:guide>
        <p15:guide id="7" orient="horz" pos="1264" userDrawn="1">
          <p15:clr>
            <a:srgbClr val="F26B43"/>
          </p15:clr>
        </p15:guide>
        <p15:guide id="8" orient="horz" pos="1424" userDrawn="1">
          <p15:clr>
            <a:srgbClr val="F26B43"/>
          </p15:clr>
        </p15:guide>
        <p15:guide id="10" pos="7296" userDrawn="1">
          <p15:clr>
            <a:srgbClr val="F26B43"/>
          </p15:clr>
        </p15:guide>
        <p15:guide id="11" pos="384" userDrawn="1">
          <p15:clr>
            <a:srgbClr val="F26B43"/>
          </p15:clr>
        </p15:guide>
        <p15:guide id="22" pos="4800" userDrawn="1">
          <p15:clr>
            <a:srgbClr val="F26B43"/>
          </p15:clr>
        </p15:guide>
        <p15:guide id="23" pos="4992" userDrawn="1">
          <p15:clr>
            <a:srgbClr val="F26B43"/>
          </p15:clr>
        </p15:guide>
        <p15:guide id="24" pos="960" userDrawn="1">
          <p15:clr>
            <a:srgbClr val="F26B43"/>
          </p15:clr>
        </p15:guide>
        <p15:guide id="25" pos="6720" userDrawn="1">
          <p15:clr>
            <a:srgbClr val="F26B43"/>
          </p15:clr>
        </p15:guide>
        <p15:guide id="27" pos="2496" userDrawn="1">
          <p15:clr>
            <a:srgbClr val="F26B43"/>
          </p15:clr>
        </p15:guide>
        <p15:guide id="29" pos="34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F651C-2913-4688-8141-52767602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AB7B-D5B8-45B3-AE1F-D02D1ADC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E6489-84A2-42F8-A0D8-666ADC3C9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9499-5F49-4F11-97D4-EBD15C34A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4975-2486-4897-A369-F4D5D40FF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C475-BD8D-4C16-9A0E-0A8190408C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0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45CD4D-AA46-424D-A33D-71E45FB52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15C182-317C-4E47-89F0-48D0D4866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3C23CBE-6A4C-4CD9-8FAA-D8F0CF2B5F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4788DD6-23C2-4F20-A1E9-49F5BB3237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67DBC2E5-EC3C-41F1-AEC7-3365BE4987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A9CFFAF-800D-4822-A4C8-59CF899667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7A8E8B5A-A5EC-4A85-9AD6-35969F01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EA1EC40-D6C3-4BDF-A3A7-7AACA5D93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2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pitchFamily="34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pitchFamily="34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ＭＳ Ｐゴシック" pitchFamily="34" charset="-128"/>
          <a:cs typeface="ＭＳ Ｐゴシック" pitchFamily="-1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ＭＳ Ｐゴシック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ＭＳ Ｐゴシック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ts val="1263"/>
        </a:spcBef>
        <a:spcAft>
          <a:spcPct val="0"/>
        </a:spcAft>
        <a:buFont typeface="Arial" charset="0"/>
        <a:tabLst>
          <a:tab pos="5943600" algn="r"/>
        </a:tabLst>
        <a:defRPr lang="en-US" sz="1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3038" indent="-173038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Font typeface="Wingdings" pitchFamily="2" charset="2"/>
        <a:buChar char="§"/>
        <a:tabLst>
          <a:tab pos="5943600" algn="r"/>
        </a:tabLst>
        <a:defRPr lang="en-US" sz="1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016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 New Roman" pitchFamily="18" charset="0"/>
        <a:buChar char="–"/>
        <a:tabLst>
          <a:tab pos="5943600" algn="r"/>
        </a:tabLst>
        <a:defRPr lang="en-US" sz="1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76263" indent="-1746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tabLst>
          <a:tab pos="5943600" algn="r"/>
        </a:tabLst>
        <a:defRPr lang="en-US" sz="1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41363" indent="-1651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"/>
        <a:tabLst>
          <a:tab pos="5943600" algn="r"/>
        </a:tabLst>
        <a:defRPr lang="en-US" sz="1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reestockphotos.biz/stockphoto/955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ommons.wikimedia.org/wiki/File:LuMaxArt_Computer_Workgroup_Concep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n/environment-protection-recycling-101974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B8385-E3F5-C446-9938-C7BA7C8D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400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Endowment Trustees Report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BFAC0490-6E22-DAAB-2C10-ABD0048F1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18567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03A412-D04A-44A7-2DE7-FA2C588030D2}"/>
              </a:ext>
            </a:extLst>
          </p:cNvPr>
          <p:cNvSpPr txBox="1"/>
          <p:nvPr/>
        </p:nvSpPr>
        <p:spPr>
          <a:xfrm>
            <a:off x="10262586" y="304800"/>
            <a:ext cx="1926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CD #16.1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</a:rPr>
              <a:t>EBD #13.3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</a:rPr>
              <a:t>ET #13.3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</a:rPr>
              <a:t>BARC #13.3</a:t>
            </a:r>
          </a:p>
          <a:p>
            <a:pPr>
              <a:defRPr/>
            </a:pPr>
            <a:endParaRPr lang="en-US" altLang="en-US" dirty="0">
              <a:latin typeface="Cambria" panose="02040503050406030204" pitchFamily="18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en-US" altLang="en-US" dirty="0">
                <a:latin typeface="Cambria" panose="02040503050406030204" pitchFamily="18" charset="0"/>
              </a:rPr>
              <a:t>2022 – 2023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5C6CA-C82B-70C7-8533-CFA0D6F8B469}"/>
              </a:ext>
            </a:extLst>
          </p:cNvPr>
          <p:cNvSpPr txBox="1"/>
          <p:nvPr/>
        </p:nvSpPr>
        <p:spPr>
          <a:xfrm>
            <a:off x="6562067" y="5629870"/>
            <a:ext cx="522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Mario Gonzalez – Senior Trustee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June 23, 2023 - BARC/F&amp;A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June 24, 2023 – Membership Information Session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June 26, 2023 – Executive Board</a:t>
            </a:r>
          </a:p>
        </p:txBody>
      </p:sp>
    </p:spTree>
    <p:extLst>
      <p:ext uri="{BB962C8B-B14F-4D97-AF65-F5344CB8AC3E}">
        <p14:creationId xmlns:p14="http://schemas.microsoft.com/office/powerpoint/2010/main" val="44612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8C3BEC0-D8A7-4E20-A00D-1DFED807B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902" y="136525"/>
            <a:ext cx="10515600" cy="358266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altLang="en-US" sz="4000" dirty="0">
                <a:latin typeface="Cambria" panose="02040503050406030204" pitchFamily="18" charset="0"/>
              </a:rPr>
            </a:br>
            <a:r>
              <a:rPr lang="en-US" altLang="en-US" sz="4000" b="1" dirty="0">
                <a:latin typeface="Cambria" panose="02040503050406030204" pitchFamily="18" charset="0"/>
              </a:rPr>
              <a:t>Endowment Trustee Activities </a:t>
            </a:r>
            <a:endParaRPr lang="en-US" altLang="en-US" sz="4000" b="1" i="1" dirty="0">
              <a:latin typeface="Cambria" panose="02040503050406030204" pitchFamily="18" charset="0"/>
            </a:endParaRP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A644CC0A-3D8F-4AC3-9DA1-0D868D3A5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312" y="1427557"/>
            <a:ext cx="7717231" cy="529391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altLang="en-US" sz="22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Held an initial discussion with the ALA Investment Adviser (Merrill Lynch) on the potential impact of the “Artificial Intelligence (AI)” on the portfolio and the market</a:t>
            </a:r>
          </a:p>
          <a:p>
            <a:pPr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After reviewing and discussing applicants for the open Endowment Trustee position, forwarded a recommendation to the Executive Board</a:t>
            </a:r>
          </a:p>
          <a:p>
            <a:pPr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Reviewed with management the process i.e. timeline for the application of future spending/payouts drawdowns from the endowment</a:t>
            </a:r>
          </a:p>
          <a:p>
            <a:pPr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Reaffirmed the need to keep ESG/DEI* investing as a portfolio priority</a:t>
            </a:r>
          </a:p>
          <a:p>
            <a:pPr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Received approval from the Executive Board on the recommendation to reappoint Endowment Trustee Rhea Lawson for a second three-year term</a:t>
            </a:r>
          </a:p>
          <a:p>
            <a:pPr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Invited directors and leaders from Blackrock and the Partners Group to discuss ESG/Sustainable investments and private equity</a:t>
            </a:r>
          </a:p>
          <a:p>
            <a:pPr>
              <a:defRPr/>
            </a:pPr>
            <a:endParaRPr lang="en-US" altLang="en-US" sz="20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altLang="en-US" sz="2000" dirty="0">
              <a:latin typeface="Garamond" pitchFamily="18" charset="0"/>
            </a:endParaRPr>
          </a:p>
        </p:txBody>
      </p:sp>
      <p:sp>
        <p:nvSpPr>
          <p:cNvPr id="22532" name="Slide Number Placeholder 2">
            <a:extLst>
              <a:ext uri="{FF2B5EF4-FFF2-40B4-BE49-F238E27FC236}">
                <a16:creationId xmlns:a16="http://schemas.microsoft.com/office/drawing/2014/main" id="{41F94005-0A21-4AF0-B274-D784A8F5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108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97C79-B4FD-44A1-A6D0-CC16444A95C7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pic>
        <p:nvPicPr>
          <p:cNvPr id="8" name="Picture 7" descr="Endowment Trustees at work.">
            <a:extLst>
              <a:ext uri="{FF2B5EF4-FFF2-40B4-BE49-F238E27FC236}">
                <a16:creationId xmlns:a16="http://schemas.microsoft.com/office/drawing/2014/main" id="{6376CF64-9356-4C16-B268-9B4D419B6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76334" y="834501"/>
            <a:ext cx="3742134" cy="49448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1B815D-8778-FE68-53F7-5394AD1FBFEA}"/>
              </a:ext>
            </a:extLst>
          </p:cNvPr>
          <p:cNvSpPr txBox="1"/>
          <p:nvPr/>
        </p:nvSpPr>
        <p:spPr>
          <a:xfrm>
            <a:off x="183894" y="6356350"/>
            <a:ext cx="10051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Environmental, Social and Governance aka socially responsible investing/Diversity, Equity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31254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06061B03-816C-408A-9D8D-379D6E523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34350" y="685800"/>
            <a:ext cx="3807972" cy="5143500"/>
          </a:xfrm>
          <a:prstGeom prst="rect">
            <a:avLst/>
          </a:prstGeom>
        </p:spPr>
      </p:pic>
      <p:sp>
        <p:nvSpPr>
          <p:cNvPr id="22530" name="Title 1">
            <a:extLst>
              <a:ext uri="{FF2B5EF4-FFF2-40B4-BE49-F238E27FC236}">
                <a16:creationId xmlns:a16="http://schemas.microsoft.com/office/drawing/2014/main" id="{18C3BEC0-D8A7-4E20-A00D-1DFED807B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6211" y="213280"/>
            <a:ext cx="7094863" cy="901538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3200" dirty="0">
                <a:latin typeface="Cambria" panose="02040503050406030204" pitchFamily="18" charset="0"/>
              </a:rPr>
              <a:t>ALA Endowment Trustees</a:t>
            </a:r>
            <a:endParaRPr lang="en-US" altLang="en-US" sz="3200" i="1" dirty="0">
              <a:latin typeface="Cambria" panose="02040503050406030204" pitchFamily="18" charset="0"/>
            </a:endParaRP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A644CC0A-3D8F-4AC3-9DA1-0D868D3A5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25" y="1310603"/>
            <a:ext cx="8747900" cy="38075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en-US" sz="2000" b="1" dirty="0">
                <a:latin typeface="Cambria" panose="02040503050406030204" pitchFamily="18" charset="0"/>
              </a:rPr>
              <a:t>    CONTACT:  mgonzalez@passaicpubliclibrary.org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             Mario Gonzalez, Senior Trustee – 2023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             Peter Hepburn, Treasurer – 2025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             Brett Bonfield – 2024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             Rhea Lawson – 2026               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             James G. Neal – 2025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             Janice Welburn – 2025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             Shali Zhang – 2024</a:t>
            </a:r>
          </a:p>
          <a:p>
            <a:pPr marL="0" indent="0">
              <a:buNone/>
              <a:defRPr/>
            </a:pPr>
            <a:r>
              <a:rPr lang="en-US" sz="2100" b="1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altLang="en-US" sz="1600" b="1" dirty="0">
                <a:latin typeface="Cambria" panose="02040503050406030204" pitchFamily="18" charset="0"/>
              </a:rPr>
              <a:t>	</a:t>
            </a:r>
            <a:r>
              <a:rPr lang="en-US" altLang="en-US" sz="1600" b="1" i="1" dirty="0">
                <a:latin typeface="Cambria" panose="02040503050406030204" pitchFamily="18" charset="0"/>
              </a:rPr>
              <a:t>Supported by ALA Finance staff and The Bhatia Group, Merrill Lynch Investment Advisers</a:t>
            </a:r>
          </a:p>
        </p:txBody>
      </p:sp>
      <p:sp>
        <p:nvSpPr>
          <p:cNvPr id="22532" name="Slide Number Placeholder 2">
            <a:extLst>
              <a:ext uri="{FF2B5EF4-FFF2-40B4-BE49-F238E27FC236}">
                <a16:creationId xmlns:a16="http://schemas.microsoft.com/office/drawing/2014/main" id="{41F94005-0A21-4AF0-B274-D784A8F5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2355" y="6329385"/>
            <a:ext cx="324996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97C79-B4FD-44A1-A6D0-CC16444A95C7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1799F145-432C-471B-8424-268C035E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390" y="136525"/>
            <a:ext cx="133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2294" name="Content Placeholder 1">
            <a:extLst>
              <a:ext uri="{FF2B5EF4-FFF2-40B4-BE49-F238E27FC236}">
                <a16:creationId xmlns:a16="http://schemas.microsoft.com/office/drawing/2014/main" id="{0BFCC093-2FF9-4553-B86E-CFBD7149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1842" y="1948066"/>
            <a:ext cx="4090480" cy="16361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altLang="en-US" sz="1800" dirty="0">
              <a:latin typeface="Garamond" pitchFamily="18" charset="0"/>
            </a:endParaRPr>
          </a:p>
          <a:p>
            <a:pPr>
              <a:defRPr/>
            </a:pPr>
            <a:endParaRPr lang="en-US" altLang="en-US" sz="31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8D9FF-A10D-7847-9CBC-B3ED2D94D717}"/>
              </a:ext>
            </a:extLst>
          </p:cNvPr>
          <p:cNvSpPr txBox="1"/>
          <p:nvPr/>
        </p:nvSpPr>
        <p:spPr>
          <a:xfrm>
            <a:off x="1015225" y="5118137"/>
            <a:ext cx="102547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</a:rPr>
              <a:t>Charge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</a:p>
          <a:p>
            <a:r>
              <a:rPr lang="en-US" sz="1600" dirty="0">
                <a:latin typeface="Cambria" panose="02040503050406030204" pitchFamily="18" charset="0"/>
              </a:rPr>
              <a:t>To hold, invest, reinvest and disburse endowment funds; select endowment investment managers; report endowment status to the Executive Board, Council and Membership.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7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C2C5E45-A934-4782-911F-4089B7B57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72565"/>
              </p:ext>
            </p:extLst>
          </p:nvPr>
        </p:nvGraphicFramePr>
        <p:xfrm>
          <a:off x="459799" y="1236617"/>
          <a:ext cx="11363772" cy="461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6" name="Title 1">
            <a:extLst>
              <a:ext uri="{FF2B5EF4-FFF2-40B4-BE49-F238E27FC236}">
                <a16:creationId xmlns:a16="http://schemas.microsoft.com/office/drawing/2014/main" id="{5BAD8725-CD09-4E8E-95DB-F04140658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12739"/>
            <a:ext cx="8229600" cy="1112837"/>
          </a:xfrm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Market and Book Value as of 5-31-23*</a:t>
            </a:r>
            <a:b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$56,846,000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297D56A6-8A9E-42A2-A5AE-C16D5EEE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EFFAD8-026B-4722-8146-3583A9E4AB8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2E2BA-E6D1-42D4-8760-79CA452C50E9}"/>
              </a:ext>
            </a:extLst>
          </p:cNvPr>
          <p:cNvSpPr txBox="1"/>
          <p:nvPr/>
        </p:nvSpPr>
        <p:spPr>
          <a:xfrm>
            <a:off x="459798" y="6334125"/>
            <a:ext cx="571500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j-lt"/>
              </a:rPr>
              <a:t>*Calendar year to date – 5 months.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706EBE-A494-46D3-BCD0-8B67751B0960}"/>
                  </a:ext>
                </a:extLst>
              </p14:cNvPr>
              <p14:cNvContentPartPr/>
              <p14:nvPr/>
            </p14:nvContentPartPr>
            <p14:xfrm>
              <a:off x="12762075" y="2550585"/>
              <a:ext cx="2160" cy="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706EBE-A494-46D3-BCD0-8B67751B09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53075" y="2541585"/>
                <a:ext cx="19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CB177BB-A864-4445-9AEE-F6439F2DE6CC}"/>
                  </a:ext>
                </a:extLst>
              </p14:cNvPr>
              <p14:cNvContentPartPr/>
              <p14:nvPr/>
            </p14:nvContentPartPr>
            <p14:xfrm>
              <a:off x="12763515" y="284758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CB177BB-A864-4445-9AEE-F6439F2DE6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54515" y="283858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0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4705" y="47936"/>
            <a:ext cx="8102591" cy="678082"/>
          </a:xfrm>
        </p:spPr>
        <p:txBody>
          <a:bodyPr/>
          <a:lstStyle/>
          <a:p>
            <a:r>
              <a:rPr lang="en-US" sz="2400" dirty="0"/>
              <a:t>         Endowment historical cash flows as of 5/31/2023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9424" y="6429119"/>
            <a:ext cx="24114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Merrill Lynch CRC Reporting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9423" y="6272256"/>
            <a:ext cx="4542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</a:t>
            </a:r>
            <a:r>
              <a:rPr lang="en-US" sz="700" dirty="0"/>
              <a:t>Amounts reported for contributions/Withdrawals numbers only cover assets custodied at Merrill Lynch.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4294" y="5312450"/>
            <a:ext cx="5792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*Book value is the net total of contributions and withdrawals made by ALA. Contributions/withdrawals will increase or decrease both book value and total portfolio value by identical amounts.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E2208-BF01-EF04-12E3-935246C4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94" y="806886"/>
            <a:ext cx="10534218" cy="59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97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97E2-0E18-3393-116C-8A6BC9C3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9697"/>
            <a:ext cx="10515600" cy="967667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Endowment Fund Asset Allocation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9AB9E-1A49-B0A5-AB8A-230BCF6FE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532312" cy="490537"/>
          </a:xfrm>
        </p:spPr>
        <p:txBody>
          <a:bodyPr>
            <a:normAutofit/>
          </a:bodyPr>
          <a:lstStyle/>
          <a:p>
            <a:pPr lvl="1"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Actual Allocation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952A2-0964-E818-0E49-FBC3F0FB9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356" y="1681163"/>
            <a:ext cx="5684520" cy="490537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Allocation Per Investment Policy Statement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BC9DD8E-450A-65AA-450E-CC1E29762A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5013897"/>
              </p:ext>
            </p:extLst>
          </p:nvPr>
        </p:nvGraphicFramePr>
        <p:xfrm>
          <a:off x="411480" y="2308860"/>
          <a:ext cx="5684520" cy="388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126130CB-A370-D126-D7E5-81AF4C02D6D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14635285"/>
              </p:ext>
            </p:extLst>
          </p:nvPr>
        </p:nvGraphicFramePr>
        <p:xfrm>
          <a:off x="5995283" y="2505075"/>
          <a:ext cx="5360105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18048-1559-E1E0-4EF9-640A753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94355" cy="365125"/>
          </a:xfrm>
        </p:spPr>
        <p:txBody>
          <a:bodyPr/>
          <a:lstStyle/>
          <a:p>
            <a:fld id="{E45BA07F-7A16-403C-8C50-0EF6274907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04E9-3318-F315-966C-2E39B098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Equity and Real Assets Allocation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3FD1A-DCD2-1D1B-6A2F-849D0133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67722" cy="365125"/>
          </a:xfrm>
        </p:spPr>
        <p:txBody>
          <a:bodyPr/>
          <a:lstStyle/>
          <a:p>
            <a:fld id="{AE38C475-BD8D-4C16-9A0E-0A8190408C5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CC9F9B-4E88-122D-EB2D-286DDA29F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63358"/>
              </p:ext>
            </p:extLst>
          </p:nvPr>
        </p:nvGraphicFramePr>
        <p:xfrm>
          <a:off x="162779" y="1838325"/>
          <a:ext cx="6451600" cy="2558764"/>
        </p:xfrm>
        <a:graphic>
          <a:graphicData uri="http://schemas.openxmlformats.org/drawingml/2006/table">
            <a:tbl>
              <a:tblPr/>
              <a:tblGrid>
                <a:gridCol w="2812992">
                  <a:extLst>
                    <a:ext uri="{9D8B030D-6E8A-4147-A177-3AD203B41FA5}">
                      <a16:colId xmlns:a16="http://schemas.microsoft.com/office/drawing/2014/main" val="3550138158"/>
                    </a:ext>
                  </a:extLst>
                </a:gridCol>
                <a:gridCol w="1309191">
                  <a:extLst>
                    <a:ext uri="{9D8B030D-6E8A-4147-A177-3AD203B41FA5}">
                      <a16:colId xmlns:a16="http://schemas.microsoft.com/office/drawing/2014/main" val="3131084195"/>
                    </a:ext>
                  </a:extLst>
                </a:gridCol>
                <a:gridCol w="1272459">
                  <a:extLst>
                    <a:ext uri="{9D8B030D-6E8A-4147-A177-3AD203B41FA5}">
                      <a16:colId xmlns:a16="http://schemas.microsoft.com/office/drawing/2014/main" val="732165346"/>
                    </a:ext>
                  </a:extLst>
                </a:gridCol>
                <a:gridCol w="1056958">
                  <a:extLst>
                    <a:ext uri="{9D8B030D-6E8A-4147-A177-3AD203B41FA5}">
                      <a16:colId xmlns:a16="http://schemas.microsoft.com/office/drawing/2014/main" val="4285726358"/>
                    </a:ext>
                  </a:extLst>
                </a:gridCol>
              </a:tblGrid>
              <a:tr h="4167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Domestic Large/Mid Cap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94383"/>
                  </a:ext>
                </a:extLst>
              </a:tr>
              <a:tr h="46980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</a:t>
                      </a:r>
                    </a:p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Domestic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788628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ESG Aware MSCI USA ETF*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11,635,007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963074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Nuveen ESG Large Cap Growth ETF*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4,740,078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538538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Nuveen ESG Small Cap*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1,793,364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752350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Vanguard Value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3,917,090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961108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Ariel Fund*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 989,996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022570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23,075,535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34995"/>
                  </a:ext>
                </a:extLst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*% of ESG &amp; Diversity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19,158,445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29688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0DF084-F6D0-1329-D9DE-FE75B983A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31206"/>
              </p:ext>
            </p:extLst>
          </p:nvPr>
        </p:nvGraphicFramePr>
        <p:xfrm>
          <a:off x="6723109" y="1828799"/>
          <a:ext cx="5155213" cy="2568290"/>
        </p:xfrm>
        <a:graphic>
          <a:graphicData uri="http://schemas.openxmlformats.org/drawingml/2006/table">
            <a:tbl>
              <a:tblPr/>
              <a:tblGrid>
                <a:gridCol w="2247748">
                  <a:extLst>
                    <a:ext uri="{9D8B030D-6E8A-4147-A177-3AD203B41FA5}">
                      <a16:colId xmlns:a16="http://schemas.microsoft.com/office/drawing/2014/main" val="4006928540"/>
                    </a:ext>
                  </a:extLst>
                </a:gridCol>
                <a:gridCol w="1046122">
                  <a:extLst>
                    <a:ext uri="{9D8B030D-6E8A-4147-A177-3AD203B41FA5}">
                      <a16:colId xmlns:a16="http://schemas.microsoft.com/office/drawing/2014/main" val="724964794"/>
                    </a:ext>
                  </a:extLst>
                </a:gridCol>
                <a:gridCol w="1024917">
                  <a:extLst>
                    <a:ext uri="{9D8B030D-6E8A-4147-A177-3AD203B41FA5}">
                      <a16:colId xmlns:a16="http://schemas.microsoft.com/office/drawing/2014/main" val="3831215104"/>
                    </a:ext>
                  </a:extLst>
                </a:gridCol>
                <a:gridCol w="836426">
                  <a:extLst>
                    <a:ext uri="{9D8B030D-6E8A-4147-A177-3AD203B41FA5}">
                      <a16:colId xmlns:a16="http://schemas.microsoft.com/office/drawing/2014/main" val="1154775881"/>
                    </a:ext>
                  </a:extLst>
                </a:gridCol>
              </a:tblGrid>
              <a:tr h="42085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International Equity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61858"/>
                  </a:ext>
                </a:extLst>
              </a:tr>
              <a:tr h="47063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International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135238"/>
                  </a:ext>
                </a:extLst>
              </a:tr>
              <a:tr h="344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ESG Aware ETF*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$ 2,935,532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364099"/>
                  </a:ext>
                </a:extLst>
              </a:tr>
              <a:tr h="64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GS GQG International Opportunities*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$ 2,738,866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707131"/>
                  </a:ext>
                </a:extLst>
              </a:tr>
              <a:tr h="344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$ 5,674,398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304059"/>
                  </a:ext>
                </a:extLst>
              </a:tr>
              <a:tr h="344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*% of ESG &amp; Diversity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$ 5,674,398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55156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124E28A-3431-D82C-9E97-BBC118103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89801"/>
              </p:ext>
            </p:extLst>
          </p:nvPr>
        </p:nvGraphicFramePr>
        <p:xfrm>
          <a:off x="2870200" y="4643021"/>
          <a:ext cx="6451600" cy="1775533"/>
        </p:xfrm>
        <a:graphic>
          <a:graphicData uri="http://schemas.openxmlformats.org/drawingml/2006/table">
            <a:tbl>
              <a:tblPr/>
              <a:tblGrid>
                <a:gridCol w="2812992">
                  <a:extLst>
                    <a:ext uri="{9D8B030D-6E8A-4147-A177-3AD203B41FA5}">
                      <a16:colId xmlns:a16="http://schemas.microsoft.com/office/drawing/2014/main" val="3252893973"/>
                    </a:ext>
                  </a:extLst>
                </a:gridCol>
                <a:gridCol w="1309191">
                  <a:extLst>
                    <a:ext uri="{9D8B030D-6E8A-4147-A177-3AD203B41FA5}">
                      <a16:colId xmlns:a16="http://schemas.microsoft.com/office/drawing/2014/main" val="4034913605"/>
                    </a:ext>
                  </a:extLst>
                </a:gridCol>
                <a:gridCol w="1282654">
                  <a:extLst>
                    <a:ext uri="{9D8B030D-6E8A-4147-A177-3AD203B41FA5}">
                      <a16:colId xmlns:a16="http://schemas.microsoft.com/office/drawing/2014/main" val="1945942051"/>
                    </a:ext>
                  </a:extLst>
                </a:gridCol>
                <a:gridCol w="1046763">
                  <a:extLst>
                    <a:ext uri="{9D8B030D-6E8A-4147-A177-3AD203B41FA5}">
                      <a16:colId xmlns:a16="http://schemas.microsoft.com/office/drawing/2014/main" val="4266183062"/>
                    </a:ext>
                  </a:extLst>
                </a:gridCol>
              </a:tblGrid>
              <a:tr h="34550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Real Assets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538087"/>
                  </a:ext>
                </a:extLst>
              </a:tr>
              <a:tr h="56625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                   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703867"/>
                  </a:ext>
                </a:extLst>
              </a:tr>
              <a:tr h="287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Vanguard US REIT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1,184,400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817095"/>
                  </a:ext>
                </a:extLst>
              </a:tr>
              <a:tr h="287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Global Infrastructure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1,111,756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38587"/>
                  </a:ext>
                </a:extLst>
              </a:tr>
              <a:tr h="287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2,296,156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91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FEE9-7E12-B959-B367-4E70074B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Fixed Income, Alternatives</a:t>
            </a:r>
            <a:b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and Cash Allocation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5B9AD4-44C7-2C37-0017-C86A612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76599" cy="365125"/>
          </a:xfrm>
        </p:spPr>
        <p:txBody>
          <a:bodyPr/>
          <a:lstStyle/>
          <a:p>
            <a:fld id="{AE38C475-BD8D-4C16-9A0E-0A8190408C5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A11E2B-B55C-0564-AAC2-51157B5C9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59987"/>
              </p:ext>
            </p:extLst>
          </p:nvPr>
        </p:nvGraphicFramePr>
        <p:xfrm>
          <a:off x="368513" y="2304661"/>
          <a:ext cx="5727487" cy="2808879"/>
        </p:xfrm>
        <a:graphic>
          <a:graphicData uri="http://schemas.openxmlformats.org/drawingml/2006/table">
            <a:tbl>
              <a:tblPr/>
              <a:tblGrid>
                <a:gridCol w="2497268">
                  <a:extLst>
                    <a:ext uri="{9D8B030D-6E8A-4147-A177-3AD203B41FA5}">
                      <a16:colId xmlns:a16="http://schemas.microsoft.com/office/drawing/2014/main" val="3873791012"/>
                    </a:ext>
                  </a:extLst>
                </a:gridCol>
                <a:gridCol w="1162250">
                  <a:extLst>
                    <a:ext uri="{9D8B030D-6E8A-4147-A177-3AD203B41FA5}">
                      <a16:colId xmlns:a16="http://schemas.microsoft.com/office/drawing/2014/main" val="1381899960"/>
                    </a:ext>
                  </a:extLst>
                </a:gridCol>
                <a:gridCol w="1138692">
                  <a:extLst>
                    <a:ext uri="{9D8B030D-6E8A-4147-A177-3AD203B41FA5}">
                      <a16:colId xmlns:a16="http://schemas.microsoft.com/office/drawing/2014/main" val="376464400"/>
                    </a:ext>
                  </a:extLst>
                </a:gridCol>
                <a:gridCol w="929277">
                  <a:extLst>
                    <a:ext uri="{9D8B030D-6E8A-4147-A177-3AD203B41FA5}">
                      <a16:colId xmlns:a16="http://schemas.microsoft.com/office/drawing/2014/main" val="2290237527"/>
                    </a:ext>
                  </a:extLst>
                </a:gridCol>
              </a:tblGrid>
              <a:tr h="53947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Fixed Income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85851"/>
                  </a:ext>
                </a:extLst>
              </a:tr>
              <a:tr h="578835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                 </a:t>
                      </a: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Fixed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596019"/>
                  </a:ext>
                </a:extLst>
              </a:tr>
              <a:tr h="275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Guggenheim Total Return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4,342,272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91686"/>
                  </a:ext>
                </a:extLst>
              </a:tr>
              <a:tr h="275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PIMCO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4,319,681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17058"/>
                  </a:ext>
                </a:extLst>
              </a:tr>
              <a:tr h="275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Calvert Short Duration ESG*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4,346,550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407139"/>
                  </a:ext>
                </a:extLst>
              </a:tr>
              <a:tr h="294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ESG Total USD Bond*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4,386,232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78627"/>
                  </a:ext>
                </a:extLst>
              </a:tr>
              <a:tr h="284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Fixed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$17,394,735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98299"/>
                  </a:ext>
                </a:extLst>
              </a:tr>
              <a:tr h="284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*% of ESG &amp; Diversity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8,732,782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52248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E7BEB4-078D-FCE1-DC56-A972C6CBB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78114"/>
              </p:ext>
            </p:extLst>
          </p:nvPr>
        </p:nvGraphicFramePr>
        <p:xfrm>
          <a:off x="6225959" y="2304661"/>
          <a:ext cx="5727487" cy="4056334"/>
        </p:xfrm>
        <a:graphic>
          <a:graphicData uri="http://schemas.openxmlformats.org/drawingml/2006/table">
            <a:tbl>
              <a:tblPr/>
              <a:tblGrid>
                <a:gridCol w="2497268">
                  <a:extLst>
                    <a:ext uri="{9D8B030D-6E8A-4147-A177-3AD203B41FA5}">
                      <a16:colId xmlns:a16="http://schemas.microsoft.com/office/drawing/2014/main" val="4196293299"/>
                    </a:ext>
                  </a:extLst>
                </a:gridCol>
                <a:gridCol w="1162250">
                  <a:extLst>
                    <a:ext uri="{9D8B030D-6E8A-4147-A177-3AD203B41FA5}">
                      <a16:colId xmlns:a16="http://schemas.microsoft.com/office/drawing/2014/main" val="2109882593"/>
                    </a:ext>
                  </a:extLst>
                </a:gridCol>
                <a:gridCol w="1138692">
                  <a:extLst>
                    <a:ext uri="{9D8B030D-6E8A-4147-A177-3AD203B41FA5}">
                      <a16:colId xmlns:a16="http://schemas.microsoft.com/office/drawing/2014/main" val="2892142828"/>
                    </a:ext>
                  </a:extLst>
                </a:gridCol>
                <a:gridCol w="929277">
                  <a:extLst>
                    <a:ext uri="{9D8B030D-6E8A-4147-A177-3AD203B41FA5}">
                      <a16:colId xmlns:a16="http://schemas.microsoft.com/office/drawing/2014/main" val="1040777603"/>
                    </a:ext>
                  </a:extLst>
                </a:gridCol>
              </a:tblGrid>
              <a:tr h="54507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Alternatives and Cash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21843"/>
                  </a:ext>
                </a:extLst>
              </a:tr>
              <a:tr h="5770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Alternatives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and Cash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897384"/>
                  </a:ext>
                </a:extLst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Blackstone 2015 Alts Trust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692,970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709500"/>
                  </a:ext>
                </a:extLst>
              </a:tr>
              <a:tr h="27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KKR 2016 Custom Equity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Opps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783,155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45251"/>
                  </a:ext>
                </a:extLst>
              </a:tr>
              <a:tr h="2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Blackstone 2018 Alts Trust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1,806,118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858044"/>
                  </a:ext>
                </a:extLst>
              </a:tr>
              <a:tr h="2458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JLL Income Property Trust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1,203,901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393065"/>
                  </a:ext>
                </a:extLst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The Endowment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276,250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624534"/>
                  </a:ext>
                </a:extLst>
              </a:tr>
              <a:tr h="280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Partners Group*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1,100,996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72512"/>
                  </a:ext>
                </a:extLst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Alternatives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5,863,390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968560"/>
                  </a:ext>
                </a:extLst>
              </a:tr>
              <a:tr h="24585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177387"/>
                  </a:ext>
                </a:extLst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2,542,045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309055"/>
                  </a:ext>
                </a:extLst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Alternatives and Cash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8,405,435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098189"/>
                  </a:ext>
                </a:extLst>
              </a:tr>
              <a:tr h="26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*% of ESG &amp; Diversity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1,100,996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60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F97F3-06D1-424C-96DA-C913B0C8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58" y="121921"/>
            <a:ext cx="9676767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dirty="0">
                <a:latin typeface="Cambria" panose="02040503050406030204" pitchFamily="18" charset="0"/>
                <a:ea typeface="Cambria" panose="02040503050406030204" pitchFamily="18" charset="0"/>
              </a:rPr>
              <a:t>Environmental, Social and Governance (ESG) and Diversity Portfolio Holdings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31C92-7410-4D8D-F622-7387D62CA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601" y="1580443"/>
            <a:ext cx="3635022" cy="49558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758ED-A41A-94CB-6875-662EEF21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32212" cy="365125"/>
          </a:xfrm>
        </p:spPr>
        <p:txBody>
          <a:bodyPr/>
          <a:lstStyle/>
          <a:p>
            <a:fld id="{AE38C475-BD8D-4C16-9A0E-0A8190408C5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639CDF-6C26-E3BF-4948-960BCF74C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23883"/>
              </p:ext>
            </p:extLst>
          </p:nvPr>
        </p:nvGraphicFramePr>
        <p:xfrm>
          <a:off x="3098307" y="1821227"/>
          <a:ext cx="7874492" cy="4421490"/>
        </p:xfrm>
        <a:graphic>
          <a:graphicData uri="http://schemas.openxmlformats.org/drawingml/2006/table">
            <a:tbl>
              <a:tblPr/>
              <a:tblGrid>
                <a:gridCol w="3266456">
                  <a:extLst>
                    <a:ext uri="{9D8B030D-6E8A-4147-A177-3AD203B41FA5}">
                      <a16:colId xmlns:a16="http://schemas.microsoft.com/office/drawing/2014/main" val="3215830447"/>
                    </a:ext>
                  </a:extLst>
                </a:gridCol>
                <a:gridCol w="1297833">
                  <a:extLst>
                    <a:ext uri="{9D8B030D-6E8A-4147-A177-3AD203B41FA5}">
                      <a16:colId xmlns:a16="http://schemas.microsoft.com/office/drawing/2014/main" val="3838899811"/>
                    </a:ext>
                  </a:extLst>
                </a:gridCol>
                <a:gridCol w="2085282">
                  <a:extLst>
                    <a:ext uri="{9D8B030D-6E8A-4147-A177-3AD203B41FA5}">
                      <a16:colId xmlns:a16="http://schemas.microsoft.com/office/drawing/2014/main" val="4140077723"/>
                    </a:ext>
                  </a:extLst>
                </a:gridCol>
                <a:gridCol w="1224921">
                  <a:extLst>
                    <a:ext uri="{9D8B030D-6E8A-4147-A177-3AD203B41FA5}">
                      <a16:colId xmlns:a16="http://schemas.microsoft.com/office/drawing/2014/main" val="2822246660"/>
                    </a:ext>
                  </a:extLst>
                </a:gridCol>
              </a:tblGrid>
              <a:tr h="23450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of  ESG and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of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440243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Portfolio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Diversity 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03556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ESG Aware MSCI USA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11,635,007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97889"/>
                  </a:ext>
                </a:extLst>
              </a:tr>
              <a:tr h="2201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Calvert Short Duration ESG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4,346,550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78895"/>
                  </a:ext>
                </a:extLst>
              </a:tr>
              <a:tr h="102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Nuveen ESG Large Cap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4,740,078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218947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Nuveen ESG Small 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1,793,364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24811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ESG Total US Bond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4,386,232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44750"/>
                  </a:ext>
                </a:extLst>
              </a:tr>
              <a:tr h="25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ESG Aware MSCI EAFE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2,935,532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227881"/>
                  </a:ext>
                </a:extLst>
              </a:tr>
              <a:tr h="24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Partners Group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1,100,996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292044"/>
                  </a:ext>
                </a:extLst>
              </a:tr>
              <a:tr h="24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ESG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30,937,759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8142"/>
                  </a:ext>
                </a:extLst>
              </a:tr>
              <a:tr h="221923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903758"/>
                  </a:ext>
                </a:extLst>
              </a:tr>
              <a:tr h="24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Ariel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989,996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655878"/>
                  </a:ext>
                </a:extLst>
              </a:tr>
              <a:tr h="250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GS GQG International Opportunities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2,738,866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300023"/>
                  </a:ext>
                </a:extLst>
              </a:tr>
              <a:tr h="422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Diversity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       3,728,862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429894"/>
                  </a:ext>
                </a:extLst>
              </a:tr>
              <a:tr h="234506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124028"/>
                  </a:ext>
                </a:extLst>
              </a:tr>
              <a:tr h="24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ESG and Diversity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dbl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34,666,621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dbl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dbl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56416"/>
                  </a:ext>
                </a:extLst>
              </a:tr>
              <a:tr h="2219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769854"/>
                  </a:ext>
                </a:extLst>
              </a:tr>
              <a:tr h="221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Portfolio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dbl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56,846,260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53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0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1304" y="-18550"/>
            <a:ext cx="7695543" cy="328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      </a:t>
            </a:r>
            <a:br>
              <a:rPr lang="en-US" sz="2400" dirty="0"/>
            </a:b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Endowment Asset Allocation as of 5/31/23</a:t>
            </a:r>
            <a:r>
              <a:rPr lang="en-US" sz="2400" dirty="0"/>
              <a:t>	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67" y="6022575"/>
            <a:ext cx="2735438" cy="156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279F7-0248-56D7-E56C-3BEE1CDF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82" y="678841"/>
            <a:ext cx="10138412" cy="59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255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B951-5935-C248-AFF4-84243682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295275"/>
            <a:ext cx="10994985" cy="1030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Issues Influencing the Financial Markets</a:t>
            </a:r>
            <a:br>
              <a:rPr lang="en-US" sz="3600" b="1" dirty="0">
                <a:latin typeface="Cambria" panose="02040503050406030204" pitchFamily="18" charset="0"/>
              </a:rPr>
            </a:br>
            <a:br>
              <a:rPr lang="en-US" sz="2000" b="1" dirty="0">
                <a:latin typeface="Cambria" panose="02040503050406030204" pitchFamily="18" charset="0"/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C8D0D-4F5F-F04B-A4F0-D3D14CBA8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369"/>
            <a:ext cx="10346410" cy="564610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The debt ceiling battle in Congress is over i.e., completed before the deadline but does not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     significantly alter the fiscal or economic outlook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The buzz surrounding “Artificial Intelligence (AI)” continues to grow</a:t>
            </a:r>
          </a:p>
          <a:p>
            <a:pPr marL="0" indent="0" algn="l">
              <a:buNone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           - Industrials expect greater adoption of AI applications requiring greater power density   </a:t>
            </a:r>
          </a:p>
          <a:p>
            <a:pPr marL="0" indent="0" algn="l">
              <a:buNone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           - Industry leaders like NVIDIA have expanded product pipelines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AI spending will likely occur within the broader capital expenditures spending cycle on automation, reshoring, “Green”, etc.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The new Bull Market case for stocks is productivity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Federal Reserve paused rate increases during their June meeting as economic data, employment stats, inflation, and housing all point to weakness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April job openings rose unexpectedly by 358K to 10.1 million vs an expected decline to 9.4 million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500" dirty="0">
                <a:latin typeface="Cambria" panose="02040503050406030204" pitchFamily="18" charset="0"/>
                <a:ea typeface="Cambria" panose="02040503050406030204" pitchFamily="18" charset="0"/>
              </a:rPr>
              <a:t>ESG/Sustainable investing continues to receive serious challenges from states around the country i.e.,  Idaho and Oklahoma, etc.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BFD26-4616-2D38-15A1-FC146CED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9967" cy="365125"/>
          </a:xfrm>
        </p:spPr>
        <p:txBody>
          <a:bodyPr/>
          <a:lstStyle/>
          <a:p>
            <a:fld id="{AE38C475-BD8D-4C16-9A0E-0A8190408C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LA">
      <a:dk1>
        <a:srgbClr val="000000"/>
      </a:dk1>
      <a:lt1>
        <a:srgbClr val="FFFFFF"/>
      </a:lt1>
      <a:dk2>
        <a:srgbClr val="03254D"/>
      </a:dk2>
      <a:lt2>
        <a:srgbClr val="E7E6E6"/>
      </a:lt2>
      <a:accent1>
        <a:srgbClr val="DB3E37"/>
      </a:accent1>
      <a:accent2>
        <a:srgbClr val="054B8D"/>
      </a:accent2>
      <a:accent3>
        <a:srgbClr val="A5A5A5"/>
      </a:accent3>
      <a:accent4>
        <a:srgbClr val="C9C9C9"/>
      </a:accent4>
      <a:accent5>
        <a:srgbClr val="C9C9C9"/>
      </a:accent5>
      <a:accent6>
        <a:srgbClr val="C9C9C9"/>
      </a:accent6>
      <a:hlink>
        <a:srgbClr val="009EC5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d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BM Meeting Deck">
  <a:themeElements>
    <a:clrScheme name="Custom 11">
      <a:dk1>
        <a:sysClr val="windowText" lastClr="000000"/>
      </a:dk1>
      <a:lt1>
        <a:sysClr val="window" lastClr="FFFFFF"/>
      </a:lt1>
      <a:dk2>
        <a:srgbClr val="717073"/>
      </a:dk2>
      <a:lt2>
        <a:srgbClr val="983222"/>
      </a:lt2>
      <a:accent1>
        <a:srgbClr val="002F5F"/>
      </a:accent1>
      <a:accent2>
        <a:srgbClr val="B3B38C"/>
      </a:accent2>
      <a:accent3>
        <a:srgbClr val="857363"/>
      </a:accent3>
      <a:accent4>
        <a:srgbClr val="275937"/>
      </a:accent4>
      <a:accent5>
        <a:srgbClr val="7D9AAA"/>
      </a:accent5>
      <a:accent6>
        <a:srgbClr val="006983"/>
      </a:accent6>
      <a:hlink>
        <a:srgbClr val="983222"/>
      </a:hlink>
      <a:folHlink>
        <a:srgbClr val="275937"/>
      </a:folHlink>
    </a:clrScheme>
    <a:fontScheme name="BoA_M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M_Off-screen_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31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6DEF3833012446841DE342380CB69F" ma:contentTypeVersion="13" ma:contentTypeDescription="Create a new document." ma:contentTypeScope="" ma:versionID="b89774924cfe8bdaa3eff6fb8e4c0988">
  <xsd:schema xmlns:xsd="http://www.w3.org/2001/XMLSchema" xmlns:xs="http://www.w3.org/2001/XMLSchema" xmlns:p="http://schemas.microsoft.com/office/2006/metadata/properties" xmlns:ns3="64f284b5-af6e-44e8-8810-e3ceda213b96" xmlns:ns4="5d712e70-11c8-483f-a3ec-a335e25088dc" targetNamespace="http://schemas.microsoft.com/office/2006/metadata/properties" ma:root="true" ma:fieldsID="f4693b6baa40c0e7002c656aa5ce97a9" ns3:_="" ns4:_="">
    <xsd:import namespace="64f284b5-af6e-44e8-8810-e3ceda213b96"/>
    <xsd:import namespace="5d712e70-11c8-483f-a3ec-a335e25088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284b5-af6e-44e8-8810-e3ceda213b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2e70-11c8-483f-a3ec-a335e2508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666FA-3496-425F-94BA-D1C8A01C6C4D}">
  <ds:schemaRefs>
    <ds:schemaRef ds:uri="http://purl.org/dc/terms/"/>
    <ds:schemaRef ds:uri="http://schemas.openxmlformats.org/package/2006/metadata/core-properties"/>
    <ds:schemaRef ds:uri="5d712e70-11c8-483f-a3ec-a335e25088dc"/>
    <ds:schemaRef ds:uri="http://schemas.microsoft.com/office/2006/documentManagement/types"/>
    <ds:schemaRef ds:uri="http://schemas.microsoft.com/office/infopath/2007/PartnerControls"/>
    <ds:schemaRef ds:uri="64f284b5-af6e-44e8-8810-e3ceda213b9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162075-1D2A-4B9D-8E43-B8B072C52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f284b5-af6e-44e8-8810-e3ceda213b96"/>
    <ds:schemaRef ds:uri="5d712e70-11c8-483f-a3ec-a335e2508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EB0DEF-F8B3-40FA-97ED-211E3A8D8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19190</TotalTime>
  <Words>1162</Words>
  <Application>Microsoft Office PowerPoint</Application>
  <PresentationFormat>Widescreen</PresentationFormat>
  <Paragraphs>284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Garamond</vt:lpstr>
      <vt:lpstr>Times New Roman</vt:lpstr>
      <vt:lpstr>Trebuchet MS</vt:lpstr>
      <vt:lpstr>Wingdings</vt:lpstr>
      <vt:lpstr>Office Theme</vt:lpstr>
      <vt:lpstr>Office Theme</vt:lpstr>
      <vt:lpstr>Office Theme</vt:lpstr>
      <vt:lpstr>Edge</vt:lpstr>
      <vt:lpstr>IBM Meeting Deck</vt:lpstr>
      <vt:lpstr>Endowment Trustees Report</vt:lpstr>
      <vt:lpstr>Market and Book Value as of 5-31-23* $56,846,000</vt:lpstr>
      <vt:lpstr>         Endowment historical cash flows as of 5/31/2023</vt:lpstr>
      <vt:lpstr>Endowment Fund Asset Allocation</vt:lpstr>
      <vt:lpstr>Equity and Real Assets Allocation</vt:lpstr>
      <vt:lpstr>Fixed Income, Alternatives and Cash Allocation</vt:lpstr>
      <vt:lpstr>Environmental, Social and Governance (ESG) and Diversity Portfolio Holdings</vt:lpstr>
      <vt:lpstr>       Endowment Asset Allocation as of 5/31/23  </vt:lpstr>
      <vt:lpstr>Issues Influencing the Financial Markets  </vt:lpstr>
      <vt:lpstr> Endowment Trustee Activities </vt:lpstr>
      <vt:lpstr>ALA Endowment Trustees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Brown</dc:creator>
  <cp:lastModifiedBy>Marsha Burgess</cp:lastModifiedBy>
  <cp:revision>510</cp:revision>
  <dcterms:created xsi:type="dcterms:W3CDTF">2022-05-27T18:20:57Z</dcterms:created>
  <dcterms:modified xsi:type="dcterms:W3CDTF">2023-06-20T14:21:48Z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f335dc8b-b0b1-48c0-9b0b-cf62e0a2d900</vt:lpwstr>
  </property>
  <property fmtid="{D5CDD505-2E9C-101B-9397-08002B2CF9AE}" pid="3" name="Classification">
    <vt:lpwstr>Unclassified</vt:lpwstr>
  </property>
  <property fmtid="{D5CDD505-2E9C-101B-9397-08002B2CF9AE}" pid="4" name="ContentTypeId">
    <vt:lpwstr>0x010100B66DEF3833012446841DE342380CB69F</vt:lpwstr>
  </property>
</Properties>
</file>